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0" r:id="rId3"/>
    <p:sldId id="308" r:id="rId4"/>
    <p:sldId id="316" r:id="rId5"/>
    <p:sldId id="317" r:id="rId6"/>
    <p:sldId id="318" r:id="rId7"/>
    <p:sldId id="295" r:id="rId8"/>
    <p:sldId id="302" r:id="rId9"/>
    <p:sldId id="303" r:id="rId10"/>
    <p:sldId id="304" r:id="rId11"/>
    <p:sldId id="305" r:id="rId12"/>
    <p:sldId id="307" r:id="rId13"/>
    <p:sldId id="306" r:id="rId14"/>
    <p:sldId id="311" r:id="rId15"/>
    <p:sldId id="313" r:id="rId16"/>
    <p:sldId id="314" r:id="rId17"/>
    <p:sldId id="31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6536" autoAdjust="0"/>
  </p:normalViewPr>
  <p:slideViewPr>
    <p:cSldViewPr snapToGrid="0">
      <p:cViewPr varScale="1">
        <p:scale>
          <a:sx n="80" d="100"/>
          <a:sy n="80" d="100"/>
        </p:scale>
        <p:origin x="-108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9453-772C-4B33-8A1C-369B870A286B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E7CB-A53F-4B31-8DF3-75D50F4A1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0440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9453-772C-4B33-8A1C-369B870A286B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E7CB-A53F-4B31-8DF3-75D50F4A1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551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9453-772C-4B33-8A1C-369B870A286B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E7CB-A53F-4B31-8DF3-75D50F4A1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3926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9453-772C-4B33-8A1C-369B870A286B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E7CB-A53F-4B31-8DF3-75D50F4A1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420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9453-772C-4B33-8A1C-369B870A286B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E7CB-A53F-4B31-8DF3-75D50F4A1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04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9453-772C-4B33-8A1C-369B870A286B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E7CB-A53F-4B31-8DF3-75D50F4A1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219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9453-772C-4B33-8A1C-369B870A286B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E7CB-A53F-4B31-8DF3-75D50F4A1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9233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9453-772C-4B33-8A1C-369B870A286B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E7CB-A53F-4B31-8DF3-75D50F4A1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505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9453-772C-4B33-8A1C-369B870A286B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E7CB-A53F-4B31-8DF3-75D50F4A1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181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9453-772C-4B33-8A1C-369B870A286B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E7CB-A53F-4B31-8DF3-75D50F4A1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4393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9453-772C-4B33-8A1C-369B870A286B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E7CB-A53F-4B31-8DF3-75D50F4A1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6951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E9453-772C-4B33-8A1C-369B870A286B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DE7CB-A53F-4B31-8DF3-75D50F4A1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762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6992" y="439387"/>
            <a:ext cx="7576457" cy="2472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Сетевой инновационный проект </a:t>
            </a:r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ЦТиО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и детского сада №115 компенсирующего вида 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«Дополнительное образование –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путь к равным возможностям»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42" y="2802452"/>
            <a:ext cx="4433621" cy="3325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655128" y="3705100"/>
            <a:ext cx="6958940" cy="2017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Руководители проекта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</a:p>
          <a:p>
            <a:pPr algn="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Васильева Людмила Александровна,  заведующий ГБДОУ д.с. №115 и </a:t>
            </a:r>
          </a:p>
          <a:p>
            <a:pPr algn="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Жилина Елена Николаевна, заместитель заведующего </a:t>
            </a:r>
          </a:p>
          <a:p>
            <a:pPr algn="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по учебно-воспитательной работе ГБДОУ д.с. № 115 компенсирующего вида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;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r"/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Корчуганова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Ирина Павловна,  методист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ЦТиО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600" b="1" dirty="0" smtClean="0">
              <a:latin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600" dirty="0"/>
          </a:p>
        </p:txBody>
      </p:sp>
      <p:pic>
        <p:nvPicPr>
          <p:cNvPr id="5" name="Рисунок 4" descr="C:\Users\user\Desktop\С рабочего стола\П Р О Е К Т Ы\ДОУ\Прогр меропр 16 17\semicvetik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773" y="651778"/>
            <a:ext cx="2121824" cy="188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8261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 rot="5400000">
            <a:off x="4722986" y="1357619"/>
            <a:ext cx="2827726" cy="7786540"/>
          </a:xfrm>
          <a:prstGeom prst="roundRect">
            <a:avLst/>
          </a:prstGeom>
          <a:solidFill>
            <a:srgbClr val="D6E1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повышения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компенсаторно-адаптивных возможностей ребенка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ОВЗ и повышения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социально-коммуникативной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активности нашим детям необходимо освоение новых социальных сред.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Отсюда возникла необходимость в привлечении ресурсов учреждений дополнительного образования.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26" y="891501"/>
            <a:ext cx="3638348" cy="27287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618" y="892657"/>
            <a:ext cx="3633600" cy="272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962" y="892079"/>
            <a:ext cx="3635141" cy="27263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210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251" y="358217"/>
            <a:ext cx="5649799" cy="4237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 rot="5400000">
            <a:off x="5632514" y="1974917"/>
            <a:ext cx="1065229" cy="7786540"/>
          </a:xfrm>
          <a:prstGeom prst="roundRect">
            <a:avLst/>
          </a:prstGeom>
          <a:solidFill>
            <a:srgbClr val="D6E1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предложение о создании проекта сетевого сотрудничества с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ЦТиО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было воспринято нами с большой заинтересованностью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02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 rot="5400000">
            <a:off x="5443979" y="-4152506"/>
            <a:ext cx="1432870" cy="10774837"/>
          </a:xfrm>
          <a:prstGeom prst="roundRect">
            <a:avLst/>
          </a:prstGeom>
          <a:solidFill>
            <a:srgbClr val="D6E1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Разработка эффективной модели взаимодействия учреждений дополнительного образования с детским садом требует длительной подготовки.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 rot="5400000">
            <a:off x="4138364" y="-989814"/>
            <a:ext cx="4044099" cy="10774837"/>
          </a:xfrm>
          <a:prstGeom prst="roundRect">
            <a:avLst/>
          </a:prstGeom>
          <a:solidFill>
            <a:srgbClr val="D6E1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разработке проекта возникли некоторые трудности:</a:t>
            </a:r>
          </a:p>
          <a:p>
            <a:pPr lvl="0" algn="ctr"/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Включенность в реализацию проекта большого количества участников.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Сложности координации совместной деятельности специалистов различных учреждений.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Повышенная этическая ответственность участников проекта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Необходимость ознакомления педагогами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ЦТиО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адаптированной основной программы ДОУ и психофизическими особенностями детей со зрительной депривацией, приемами и методами работы с ними.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094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511" y="316761"/>
            <a:ext cx="11274458" cy="465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педагогов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ЦТиО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были проведены консультации профильных специалистов: учителей-дефектологов,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учителе-логопедов, врачей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ЦТиО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были приглашены на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городской научно-практический семинар для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специалистов коррекционных садов: «Презентация учебно-методического пособия «Проектная деятельность ДОУ для детей с нарушением зрения»», проходящем на базе ГБДОУ № 115 с участием ведущих специалистов города по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тифлопедагогике: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кандидата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педагогических наук,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доцента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кафедры тифлопедагогики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РГПУ им. А. И. Герцена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Фомичевой Л.В.,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заведующей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кабинетом тифлопедагогической диагностики, коррекции и консультирования ГБОУ «ЦДК»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Генкиной С.Г.;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Сотрудники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ЦТиО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были приглашены на Новогодние утренники для знакомства не только с образовательными потребностями, но и с творческими возможностями детей с ОВЗ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ДОУ был проведен круглый стол: «Условия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привлечения детей с ОВЗ в дополнительное образование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23" y="4979149"/>
            <a:ext cx="2290897" cy="1718173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009" y="4631337"/>
            <a:ext cx="2754643" cy="20659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994" y="4622893"/>
            <a:ext cx="2765903" cy="20744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798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534390" y="293298"/>
            <a:ext cx="11293432" cy="635766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этапе реализации проекта были проведены следующие совместные мероприятия: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Творческие встречи и мини – концерты воспитанников и педагогов  </a:t>
            </a:r>
            <a:r>
              <a:rPr 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ЦТиО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 старшими  дошкольниками и родителями;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творческая встреча воспитанников ГБДОУ с оркестром народных инструментов, музыкально-драматического отдела </a:t>
            </a:r>
            <a:r>
              <a:rPr 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ЦТиО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музыкальная творческая встреча в День полного снятия блокады Ленинграда;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совместный концерт воспитанников детского сада и класса фортепиано </a:t>
            </a:r>
            <a:r>
              <a:rPr 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ЦТиО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посвященный Международному женскому дню;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мини-концерт хореографической студии "Грация" Центра творчества и образования - "Волшебный мир балета", беседа "История танца", выступление старших воспитанниц </a:t>
            </a:r>
            <a:r>
              <a:rPr 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ЦТиО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 презентацией "Балет".</a:t>
            </a:r>
            <a:endParaRPr lang="ru-RU" sz="18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мастер-класс для детей и родителей по изготовлению цветов из бумаги “Букет для мамы”;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детский праздник «</a:t>
            </a:r>
            <a:r>
              <a:rPr 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Осенины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»;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образовательное путешествие детей подготовительных групп детского сада № 115 в Центр творчества и образования Фрунзенского района;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детьми занимается педагог хореографической студии, которая принимает участие в подготовке танцевальных номеров для детских утренников.</a:t>
            </a:r>
          </a:p>
        </p:txBody>
      </p:sp>
    </p:spTree>
    <p:extLst>
      <p:ext uri="{BB962C8B-B14F-4D97-AF65-F5344CB8AC3E}">
        <p14:creationId xmlns="" xmlns:p14="http://schemas.microsoft.com/office/powerpoint/2010/main" val="261840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838200" y="293298"/>
            <a:ext cx="10515600" cy="635766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buFont typeface="Arial" panose="020B0604020202020204" pitchFamily="34" charset="0"/>
              <a:buNone/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0276">
            <a:off x="914304" y="214004"/>
            <a:ext cx="4132719" cy="3099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39382">
            <a:off x="7468404" y="214004"/>
            <a:ext cx="4132720" cy="3099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85" y="3758461"/>
            <a:ext cx="4132719" cy="3099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04" y="3758462"/>
            <a:ext cx="4132719" cy="3099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123211" y="3230088"/>
            <a:ext cx="654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На мероприятиях проекта в 2016 – 2017 гг.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C:\Users\user\Desktop\С рабочего стола\П Р О Е К Т Ы\ДОУ\Прогр меропр 16 17\semicvetik[1]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69625" y="568651"/>
            <a:ext cx="2121824" cy="188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8734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838200" y="293298"/>
            <a:ext cx="10515600" cy="635766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Промежуточные результаты проекта:</a:t>
            </a:r>
          </a:p>
          <a:p>
            <a:pPr>
              <a:lnSpc>
                <a:spcPct val="115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Заинтересованность детей и родителей в запланированных в проекте мероприятиях;</a:t>
            </a: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познавательной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активности дошкольников в условиях сенсорной недостаточности;</a:t>
            </a:r>
          </a:p>
          <a:p>
            <a:pPr>
              <a:lnSpc>
                <a:spcPct val="115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 в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самостоятельной деятельности в коллективе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сверстников за пределами ДОУ;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коммуникативных  (вербальных, невербальных) умений и навыков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ОВЗ, обогащение чувственного опыта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439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838200" y="475014"/>
            <a:ext cx="10515600" cy="60682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инклюзии в современном дополнительном образовании помогает создать для наших детей ситуацию успешности, создает уверенность у детей и их родителей в том, что они будут иметь равные стартовые возможности при обучении в школе</a:t>
            </a:r>
          </a:p>
        </p:txBody>
      </p:sp>
      <p:pic>
        <p:nvPicPr>
          <p:cNvPr id="3" name="Рисунок 2" descr="C:\Users\user\Desktop\С рабочего стола\П Р О Е К Т Ы\ДОУ\Прогр меропр 16 17\semicvetik[1]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30888" y="4785756"/>
            <a:ext cx="1235033" cy="108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ser\Desktop\КОРЧУГАНОВА И.П\П Р О Е К Т Ы\ДОУ\Фото ЭКС в ЦТиО 28.10.2016\20161028_1134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04613">
            <a:off x="985653" y="3941866"/>
            <a:ext cx="4251366" cy="2391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Documents and Settings\User\Рабочий стол\СБОРНИК ПРОЕКТОВ ЦВР\Проект Дети с ОВЗ\ФОТО проекта\DSC0320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43640">
            <a:off x="5450774" y="3847605"/>
            <a:ext cx="3954483" cy="2671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5688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1288" y="274638"/>
            <a:ext cx="10455352" cy="1143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7F2330"/>
                </a:solidFill>
                <a:latin typeface="Century" pitchFamily="18" charset="0"/>
              </a:rPr>
              <a:t>ПОДДЕРЖКА РАЗВИТИЯ ДОШКОЛЬНИКОВ С ОВЗ</a:t>
            </a:r>
            <a:endParaRPr lang="ru-RU" sz="1800" b="1" dirty="0">
              <a:solidFill>
                <a:srgbClr val="7F2330"/>
              </a:solidFill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888" y="1270660"/>
            <a:ext cx="11103429" cy="3094446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Сетевой проект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– путь к равным возможностям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реализуется с 2016 г.</a:t>
            </a:r>
          </a:p>
          <a:p>
            <a:pPr algn="just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рамках проекта осуществляется разработка модели взаимодействия Центра творчества и образования с  детским садом компенсирующего вида №115, направленная на поддержку всестороннего развития и успешной адаптации дошкольников с нарушениями зрения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68BD-9E44-4B3A-AAA5-5D8E1429842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" name="Picture 2" descr="C:\Users\user\Desktop\С рабочего стола\П Р О Е К Т Ы\ДОУ\Фото ЭКС в ЦТиО 28.10.2016\20161028_1104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903" y="2956956"/>
            <a:ext cx="2516358" cy="1495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3" descr="C:\Users\user\Desktop\С рабочего стола\П Р О Е К Т Ы\ДОУ\Меропр мастер-класс 14.11.2016\ФОТО 14.11.2016\20161114_1019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021" y="4727412"/>
            <a:ext cx="2970577" cy="1780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\\Direktor\общая папка\Корчуганова\ДОУ\Пост-релиз\20161019_16145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4200" y="2798096"/>
            <a:ext cx="2495343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\\Direktor\общая папка\Корчуганова\ДОУ\Пост-релиз\20161019_16145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3062" y="3408219"/>
            <a:ext cx="5184576" cy="2794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C:\Users\user\Desktop\С рабочего стола\П Р О Е К Т Ы\ДОУ\Прогр меропр 16 17\semicvetik[1]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07724" y="4962520"/>
            <a:ext cx="1302425" cy="121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8" y="375246"/>
            <a:ext cx="3048003" cy="22860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030" y="2943765"/>
            <a:ext cx="3260785" cy="24455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572" y="375246"/>
            <a:ext cx="3048000" cy="228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492" y="4111560"/>
            <a:ext cx="3236355" cy="24272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929" y="375246"/>
            <a:ext cx="3429005" cy="228600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2577" y="260336"/>
            <a:ext cx="3268760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 rot="5400000">
            <a:off x="836760" y="2165234"/>
            <a:ext cx="3761121" cy="4986065"/>
          </a:xfrm>
          <a:prstGeom prst="roundRect">
            <a:avLst/>
          </a:prstGeom>
          <a:solidFill>
            <a:srgbClr val="D6E1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Инклюзивное образование становится реальностью для общеобразовательных школ и учреждений дополнительного образования. Наш детский сад - сад компенсирующего вида для детей с ОВЗ и у нас накоплен колоссальный опыт работы с данной категорией детей. 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966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628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236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511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3506" y="3889061"/>
            <a:ext cx="7455069" cy="692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/>
              <a:t>.</a:t>
            </a:r>
            <a:endParaRPr lang="ru-RU" sz="3600" dirty="0"/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20008674"/>
              </p:ext>
            </p:extLst>
          </p:nvPr>
        </p:nvGraphicFramePr>
        <p:xfrm>
          <a:off x="151565" y="1135657"/>
          <a:ext cx="8917021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7021"/>
              </a:tblGrid>
              <a:tr h="539037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снижение скорости и точности зрительного восприятия, искаженность восприятия предметов (это  приводит к снижению количества и качества представлений о явлениях и предметах окружающего мира);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затруднение выработки системы сенсорных эталонов  цве­та, формы, величины;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затруднение овладением  практическими навыками ориентировки;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  нарушение пространственного восприятия (глубины пространства);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нарушения в формировании навыков мелкой моторики руки и развитие зрительно-моторной координации;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замедление развития познавательных процессов.</a:t>
                      </a:r>
                      <a:r>
                        <a:rPr lang="ru-RU" sz="2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внимания как непроизвольного, так впоследствии и произвольного замедляется, сужается объём памяти.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C:\Users\Андрей\Desktop\студенты 2014\фото теремок\P10703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1131" y="1128990"/>
            <a:ext cx="2174582" cy="169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35371" y="45036"/>
            <a:ext cx="11152517" cy="112679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Психофизические особенности детей с нарушением зрения</a:t>
            </a:r>
            <a:endParaRPr lang="ru-RU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Андрей\Desktop\фото\развитие зрительно-мот координации\P10700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883" y="3009536"/>
            <a:ext cx="2777079" cy="157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C:\Users\Андрей\Desktop\подготовка к открытому занятию\фото\P106064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53266" y="4767766"/>
            <a:ext cx="2630314" cy="1905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8824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4252" y="4198528"/>
            <a:ext cx="1051261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Коллектив детского сада №115 обладает большим опытом в развитии детей с нарушениями зрения. В детском учреждении работают опытные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руководители,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педагоги и медицинские работники, глубоко понимающие специфику развития детей с ОВЗ. Поддерживается связь с кафедрой тифлопедагогики РГПУ имени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А.И.Герцена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. Большое внимание в коллективе уделяется инновационной проектной деятельности.</a:t>
            </a:r>
            <a:endParaRPr lang="ru-RU" sz="22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 rot="5400000">
            <a:off x="5843935" y="-1267017"/>
            <a:ext cx="702533" cy="3689686"/>
          </a:xfrm>
          <a:prstGeom prst="roundRect">
            <a:avLst/>
          </a:prstGeom>
          <a:solidFill>
            <a:srgbClr val="D6E1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Кадры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74252" y="1588863"/>
            <a:ext cx="4046540" cy="1663921"/>
          </a:xfrm>
          <a:prstGeom prst="roundRect">
            <a:avLst/>
          </a:prstGeom>
          <a:solidFill>
            <a:srgbClr val="EACF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Педагогические работники: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Учитель- дефектолог                                  - </a:t>
            </a:r>
            <a:r>
              <a:rPr lang="ru-RU" sz="1400" dirty="0">
                <a:solidFill>
                  <a:schemeClr val="tx1"/>
                </a:solidFill>
              </a:rPr>
              <a:t>6 </a:t>
            </a:r>
            <a:r>
              <a:rPr lang="ru-RU" sz="1400" dirty="0" smtClean="0">
                <a:solidFill>
                  <a:schemeClr val="tx1"/>
                </a:solidFill>
              </a:rPr>
              <a:t>чел.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Учитель – логопед </a:t>
            </a:r>
            <a:r>
              <a:rPr lang="ru-RU" sz="1400" dirty="0" smtClean="0">
                <a:solidFill>
                  <a:schemeClr val="tx1"/>
                </a:solidFill>
              </a:rPr>
              <a:t>                                      - </a:t>
            </a:r>
            <a:r>
              <a:rPr lang="ru-RU" sz="1400" dirty="0">
                <a:solidFill>
                  <a:schemeClr val="tx1"/>
                </a:solidFill>
              </a:rPr>
              <a:t>2 </a:t>
            </a:r>
            <a:r>
              <a:rPr lang="ru-RU" sz="1400" dirty="0" smtClean="0">
                <a:solidFill>
                  <a:schemeClr val="tx1"/>
                </a:solidFill>
              </a:rPr>
              <a:t>чел. 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Педагог – </a:t>
            </a:r>
            <a:r>
              <a:rPr lang="ru-RU" sz="1400" dirty="0" smtClean="0">
                <a:solidFill>
                  <a:schemeClr val="tx1"/>
                </a:solidFill>
              </a:rPr>
              <a:t>психолог                                     </a:t>
            </a:r>
            <a:r>
              <a:rPr lang="ru-RU" sz="1400" dirty="0">
                <a:solidFill>
                  <a:schemeClr val="tx1"/>
                </a:solidFill>
              </a:rPr>
              <a:t>- 1 </a:t>
            </a:r>
            <a:r>
              <a:rPr lang="ru-RU" sz="1400" dirty="0" smtClean="0">
                <a:solidFill>
                  <a:schemeClr val="tx1"/>
                </a:solidFill>
              </a:rPr>
              <a:t>чел.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Музыкальный руководитель                   </a:t>
            </a:r>
            <a:r>
              <a:rPr lang="ru-RU" sz="1400" dirty="0">
                <a:solidFill>
                  <a:schemeClr val="tx1"/>
                </a:solidFill>
              </a:rPr>
              <a:t>- 1 </a:t>
            </a:r>
            <a:r>
              <a:rPr lang="ru-RU" sz="1400" dirty="0" smtClean="0">
                <a:solidFill>
                  <a:schemeClr val="tx1"/>
                </a:solidFill>
              </a:rPr>
              <a:t>чел.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Руководитель </a:t>
            </a:r>
            <a:r>
              <a:rPr lang="ru-RU" sz="1400" dirty="0">
                <a:solidFill>
                  <a:schemeClr val="tx1"/>
                </a:solidFill>
              </a:rPr>
              <a:t>по </a:t>
            </a:r>
            <a:r>
              <a:rPr lang="ru-RU" sz="1400" dirty="0" smtClean="0">
                <a:solidFill>
                  <a:schemeClr val="tx1"/>
                </a:solidFill>
              </a:rPr>
              <a:t>физической </a:t>
            </a:r>
            <a:r>
              <a:rPr lang="ru-RU" sz="1400" dirty="0">
                <a:solidFill>
                  <a:schemeClr val="tx1"/>
                </a:solidFill>
              </a:rPr>
              <a:t>культуре - 1 </a:t>
            </a:r>
            <a:r>
              <a:rPr lang="ru-RU" sz="1400" dirty="0" smtClean="0">
                <a:solidFill>
                  <a:schemeClr val="tx1"/>
                </a:solidFill>
              </a:rPr>
              <a:t>чел.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Воспитатели                                                  - 20 чел.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>
            <a:stCxn id="3" idx="3"/>
          </p:cNvCxnSpPr>
          <p:nvPr/>
        </p:nvCxnSpPr>
        <p:spPr>
          <a:xfrm flipH="1">
            <a:off x="3193847" y="929093"/>
            <a:ext cx="3001355" cy="62717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3" idx="3"/>
          </p:cNvCxnSpPr>
          <p:nvPr/>
        </p:nvCxnSpPr>
        <p:spPr>
          <a:xfrm>
            <a:off x="6195202" y="929093"/>
            <a:ext cx="2638247" cy="62717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7298057" y="1556265"/>
            <a:ext cx="4407988" cy="1696519"/>
          </a:xfrm>
          <a:prstGeom prst="roundRect">
            <a:avLst/>
          </a:prstGeom>
          <a:solidFill>
            <a:srgbClr val="EACF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Медицинские работники: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Врач-офтальмолог                                                    - 1 чел.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Врач-невролог                                                            - 1 чел. 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Старшая медицинская сестра                                - </a:t>
            </a:r>
            <a:r>
              <a:rPr lang="ru-RU" sz="1400" dirty="0">
                <a:solidFill>
                  <a:schemeClr val="tx1"/>
                </a:solidFill>
              </a:rPr>
              <a:t>1 </a:t>
            </a:r>
            <a:r>
              <a:rPr lang="ru-RU" sz="1400" dirty="0" smtClean="0">
                <a:solidFill>
                  <a:schemeClr val="tx1"/>
                </a:solidFill>
              </a:rPr>
              <a:t>чел.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Медицинская сестра кабинета офтальмолога  </a:t>
            </a:r>
            <a:r>
              <a:rPr lang="ru-RU" sz="1400" dirty="0">
                <a:solidFill>
                  <a:schemeClr val="tx1"/>
                </a:solidFill>
              </a:rPr>
              <a:t>- </a:t>
            </a:r>
            <a:r>
              <a:rPr lang="ru-RU" sz="1400" dirty="0" smtClean="0">
                <a:solidFill>
                  <a:schemeClr val="tx1"/>
                </a:solidFill>
              </a:rPr>
              <a:t>2 чел.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643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40" y="162948"/>
            <a:ext cx="3949566" cy="26375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103" y="1162188"/>
            <a:ext cx="6859123" cy="5144343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 rot="5400000">
            <a:off x="868431" y="2611058"/>
            <a:ext cx="3274706" cy="4116244"/>
          </a:xfrm>
          <a:prstGeom prst="roundRect">
            <a:avLst/>
          </a:prstGeom>
          <a:solidFill>
            <a:srgbClr val="D6E1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коррекционно-развивающих занятий основополагающим аспектом в деятельности нашего ДОУ является аппаратное лечение.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783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798</Words>
  <Application>Microsoft Office PowerPoint</Application>
  <PresentationFormat>Произвольный</PresentationFormat>
  <Paragraphs>68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ПОДДЕРЖКА РАЗВИТИЯ ДОШКОЛЬНИКОВ С ОВЗ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</dc:creator>
  <cp:lastModifiedBy>user</cp:lastModifiedBy>
  <cp:revision>93</cp:revision>
  <cp:lastPrinted>2017-01-19T12:27:20Z</cp:lastPrinted>
  <dcterms:created xsi:type="dcterms:W3CDTF">2016-12-26T09:46:34Z</dcterms:created>
  <dcterms:modified xsi:type="dcterms:W3CDTF">2017-11-21T12:43:54Z</dcterms:modified>
</cp:coreProperties>
</file>